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906000" cy="6858000" type="A4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95" autoAdjust="0"/>
  </p:normalViewPr>
  <p:slideViewPr>
    <p:cSldViewPr>
      <p:cViewPr varScale="1">
        <p:scale>
          <a:sx n="73" d="100"/>
          <a:sy n="73" d="100"/>
        </p:scale>
        <p:origin x="-1110" y="-90"/>
      </p:cViewPr>
      <p:guideLst>
        <p:guide orient="horz" pos="2880"/>
        <p:guide pos="17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75800" y="274642"/>
            <a:ext cx="2971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0" y="274642"/>
            <a:ext cx="87503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600204"/>
            <a:ext cx="586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1600204"/>
            <a:ext cx="586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4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literaryterms.net/figures-of-speech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literaryterms.net/poetry/" TargetMode="External"/><Relationship Id="rId2" Type="http://schemas.openxmlformats.org/officeDocument/2006/relationships/hyperlink" Target="http://literaryterms.net/character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826006" y="5983325"/>
            <a:ext cx="216796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By: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Regh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Ellorimo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8724900" cy="3756025"/>
          </a:xfrm>
        </p:spPr>
        <p:txBody>
          <a:bodyPr>
            <a:normAutofit/>
          </a:bodyPr>
          <a:lstStyle/>
          <a:p>
            <a:r>
              <a:rPr lang="en-US" sz="6000" spc="-5" dirty="0" smtClean="0">
                <a:latin typeface="Times New Roman" pitchFamily="18" charset="0"/>
                <a:cs typeface="Times New Roman" pitchFamily="18" charset="0"/>
              </a:rPr>
              <a:t>Creative Writing</a:t>
            </a:r>
            <a:r>
              <a:rPr lang="en-US" sz="4000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4800" spc="-5" dirty="0" smtClean="0">
                <a:cs typeface="Calibri"/>
              </a:rPr>
              <a:t> </a:t>
            </a:r>
            <a:r>
              <a:rPr lang="en-GB" sz="4800" spc="-5" dirty="0" smtClean="0">
                <a:cs typeface="Calibri"/>
              </a:rPr>
              <a:t>By</a:t>
            </a:r>
            <a:r>
              <a:rPr lang="en-GB" sz="4000" spc="-5" dirty="0" smtClean="0">
                <a:cs typeface="Calibri"/>
              </a:rPr>
              <a:t/>
            </a:r>
            <a:br>
              <a:rPr lang="en-GB" sz="4000" spc="-5" dirty="0" smtClean="0">
                <a:cs typeface="Calibri"/>
              </a:rPr>
            </a:br>
            <a:r>
              <a:rPr lang="en-GB" sz="3600" spc="-5" dirty="0" smtClean="0">
                <a:cs typeface="Calibri"/>
              </a:rPr>
              <a:t>Tanveer Ahmed</a:t>
            </a:r>
            <a:br>
              <a:rPr lang="en-GB" sz="3600" spc="-5" dirty="0" smtClean="0">
                <a:cs typeface="Calibri"/>
              </a:rPr>
            </a:br>
            <a:r>
              <a:rPr lang="en-GB" sz="3600" spc="-5" dirty="0" smtClean="0">
                <a:cs typeface="Calibri"/>
              </a:rPr>
              <a:t>Visiting Lecturer</a:t>
            </a:r>
            <a:br>
              <a:rPr lang="en-GB" sz="3600" spc="-5" dirty="0" smtClean="0">
                <a:cs typeface="Calibri"/>
              </a:rPr>
            </a:br>
            <a:r>
              <a:rPr lang="en-GB" sz="3600" spc="-5" dirty="0" smtClean="0">
                <a:cs typeface="Calibri"/>
              </a:rPr>
              <a:t>The Islamia University of Bahawalpur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200" y="304800"/>
            <a:ext cx="671389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Imaginative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vs.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Academic</a:t>
            </a:r>
            <a:r>
              <a:rPr sz="3200" b="1" i="0" spc="-2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Writing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23912" y="1524000"/>
            <a:ext cx="8411845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4541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writing.</a:t>
            </a:r>
            <a:r>
              <a:rPr sz="2400" spc="-2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Writing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websites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is different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for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newspaper 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columns.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14541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Journal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entries are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different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press releases</a:t>
            </a:r>
            <a:r>
              <a:rPr sz="2400" spc="-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on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behalf 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brand.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purposes do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vary.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It’s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when undertaking any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 you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 firm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grasp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concept.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81093"/>
          </a:xfrm>
          <a:prstGeom prst="rect">
            <a:avLst/>
          </a:prstGeom>
        </p:spPr>
        <p:txBody>
          <a:bodyPr vert="horz" wrap="square" lIns="0" tIns="19431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i="0" spc="-15" dirty="0">
                <a:latin typeface="Times New Roman" pitchFamily="18" charset="0"/>
                <a:cs typeface="Times New Roman" pitchFamily="18" charset="0"/>
              </a:rPr>
              <a:t>Let’s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look at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fundamental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differences 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and creative</a:t>
            </a:r>
            <a:r>
              <a:rPr sz="3200" b="1" i="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writing.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1668197"/>
            <a:ext cx="7681793" cy="4656403"/>
          </a:xfrm>
          <a:prstGeom prst="rect">
            <a:avLst/>
          </a:prstGeom>
        </p:spPr>
        <p:txBody>
          <a:bodyPr vert="horz" wrap="square" lIns="0" tIns="1917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2400" b="1" i="1" spc="-1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b="1" i="1" spc="-5">
                <a:latin typeface="Times New Roman" pitchFamily="18" charset="0"/>
                <a:cs typeface="Times New Roman" pitchFamily="18" charset="0"/>
              </a:rPr>
              <a:t>Principal</a:t>
            </a:r>
            <a:r>
              <a:rPr sz="2400" b="1" i="1" spc="-36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1" spc="-10" smtClean="0">
                <a:latin typeface="Times New Roman" pitchFamily="18" charset="0"/>
                <a:cs typeface="Times New Roman" pitchFamily="18" charset="0"/>
              </a:rPr>
              <a:t>Difference</a:t>
            </a:r>
            <a:endParaRPr lang="en-US" sz="2400" b="1" i="1" spc="-1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Style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the chief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difference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between academic and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creative</a:t>
            </a:r>
            <a:r>
              <a:rPr sz="2400" spc="-12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writing.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 need not adhere to any specific style parameters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.</a:t>
            </a:r>
            <a:r>
              <a:rPr sz="2400" spc="-26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Academic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writing is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different.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 needs to be structured and executed adhering to a series</a:t>
            </a:r>
            <a:r>
              <a:rPr sz="2400" spc="-1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 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guidelines.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Indeed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so stringent are these guidelines that academic institutions</a:t>
            </a:r>
            <a:r>
              <a:rPr sz="2400" spc="-1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include  these guidelines as part of their</a:t>
            </a:r>
            <a:r>
              <a:rPr sz="2400" spc="-1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curriculum.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9276" y="838200"/>
            <a:ext cx="8809117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i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kind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academic writing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is rigid, procedural, purposed purely 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to convey knowledge,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data and information. </a:t>
            </a:r>
            <a:r>
              <a:rPr sz="2400" i="0" spc="-15" dirty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sz="2400" i="0" spc="-30" dirty="0">
                <a:latin typeface="Times New Roman" pitchFamily="18" charset="0"/>
                <a:cs typeface="Times New Roman" pitchFamily="18" charset="0"/>
              </a:rPr>
              <a:t>orderly,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organized and follows 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a formula. It is </a:t>
            </a:r>
            <a:r>
              <a:rPr sz="2400" i="0" spc="-20" dirty="0">
                <a:latin typeface="Times New Roman" pitchFamily="18" charset="0"/>
                <a:cs typeface="Times New Roman" pitchFamily="18" charset="0"/>
              </a:rPr>
              <a:t>necessary.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It can be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dull.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Anyone can master it.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Everyone  should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master</a:t>
            </a:r>
            <a:r>
              <a:rPr sz="2400" i="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it.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9276" y="2349485"/>
            <a:ext cx="8833882" cy="29931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0287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other kind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creative writing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inspired, artistic and entertains  with word pictures, concepts and deep meaning.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enjoyable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.</a:t>
            </a:r>
            <a:r>
              <a:rPr sz="2400" spc="2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touches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 while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teaching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us.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 art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form.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not necessary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learn,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but</a:t>
            </a:r>
            <a:r>
              <a:rPr sz="2400" spc="10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joy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those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who</a:t>
            </a:r>
            <a:r>
              <a:rPr sz="2400" spc="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do.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10287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will earn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A’s,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creative writing may get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you</a:t>
            </a:r>
            <a:r>
              <a:rPr sz="2400" spc="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published.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10287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Academic writing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 taught, but rarely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is;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creative writing is optional,</a:t>
            </a:r>
            <a:r>
              <a:rPr sz="2400" spc="26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almost always the focus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</a:t>
            </a:r>
            <a:r>
              <a:rPr sz="24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curricula.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667000"/>
            <a:ext cx="3405188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94874" y="5867400"/>
            <a:ext cx="804863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3952" y="1866900"/>
            <a:ext cx="9163050" cy="4533900"/>
          </a:xfrm>
          <a:custGeom>
            <a:avLst/>
            <a:gdLst/>
            <a:ahLst/>
            <a:cxnLst/>
            <a:rect l="l" t="t" r="r" b="b"/>
            <a:pathLst>
              <a:path w="11277600" h="4533900">
                <a:moveTo>
                  <a:pt x="0" y="0"/>
                </a:moveTo>
                <a:lnTo>
                  <a:pt x="0" y="4533900"/>
                </a:lnTo>
                <a:lnTo>
                  <a:pt x="11277600" y="4533900"/>
                </a:lnTo>
                <a:lnTo>
                  <a:pt x="11277600" y="400050"/>
                </a:lnTo>
                <a:lnTo>
                  <a:pt x="6013450" y="400050"/>
                </a:lnTo>
                <a:lnTo>
                  <a:pt x="5546725" y="398399"/>
                </a:lnTo>
                <a:lnTo>
                  <a:pt x="4648200" y="381000"/>
                </a:lnTo>
                <a:lnTo>
                  <a:pt x="4006850" y="357124"/>
                </a:lnTo>
                <a:lnTo>
                  <a:pt x="3205099" y="314325"/>
                </a:lnTo>
                <a:lnTo>
                  <a:pt x="2471674" y="265049"/>
                </a:lnTo>
                <a:lnTo>
                  <a:pt x="2131949" y="238125"/>
                </a:lnTo>
                <a:lnTo>
                  <a:pt x="1519174" y="180975"/>
                </a:lnTo>
                <a:lnTo>
                  <a:pt x="773112" y="99949"/>
                </a:lnTo>
                <a:lnTo>
                  <a:pt x="403224" y="55499"/>
                </a:lnTo>
                <a:lnTo>
                  <a:pt x="0" y="0"/>
                </a:lnTo>
                <a:close/>
              </a:path>
              <a:path w="11277600" h="4533900">
                <a:moveTo>
                  <a:pt x="11277600" y="1524"/>
                </a:moveTo>
                <a:lnTo>
                  <a:pt x="10510774" y="115824"/>
                </a:lnTo>
                <a:lnTo>
                  <a:pt x="9740900" y="209550"/>
                </a:lnTo>
                <a:lnTo>
                  <a:pt x="9486900" y="234950"/>
                </a:lnTo>
                <a:lnTo>
                  <a:pt x="8974074" y="280924"/>
                </a:lnTo>
                <a:lnTo>
                  <a:pt x="8467725" y="319024"/>
                </a:lnTo>
                <a:lnTo>
                  <a:pt x="8215249" y="334899"/>
                </a:lnTo>
                <a:lnTo>
                  <a:pt x="7465949" y="371475"/>
                </a:lnTo>
                <a:lnTo>
                  <a:pt x="6731000" y="392049"/>
                </a:lnTo>
                <a:lnTo>
                  <a:pt x="6013450" y="400050"/>
                </a:lnTo>
                <a:lnTo>
                  <a:pt x="11277600" y="400050"/>
                </a:lnTo>
                <a:lnTo>
                  <a:pt x="11277600" y="1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85800" y="1219200"/>
            <a:ext cx="8327231" cy="22422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Overall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creative writing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allows for more personal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expression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whereas academic/scholarly writing aims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explore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idea, argument,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-6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concept.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requires more factual evidence for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support,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presents challenges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such as the</a:t>
            </a:r>
            <a:r>
              <a:rPr sz="24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pressure 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1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time.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each have their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own</a:t>
            </a:r>
            <a:r>
              <a:rPr sz="2400" spc="-25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purpose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170" y="457200"/>
            <a:ext cx="760803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Sensory Details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Writing: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sz="3200" b="1" i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&amp;</a:t>
            </a:r>
          </a:p>
          <a:p>
            <a:pPr marL="12700">
              <a:lnSpc>
                <a:spcPct val="100000"/>
              </a:lnSpc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Examples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24000" y="2625090"/>
            <a:ext cx="7322431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writer's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ability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2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create  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gripping and memorable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story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has much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engaging our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five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senses.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12170" y="609600"/>
            <a:ext cx="61602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Sensory Details</a:t>
            </a:r>
            <a:r>
              <a:rPr sz="3200" b="1" i="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Definition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1752600"/>
            <a:ext cx="8535670" cy="40882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730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Sensory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details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include sight, sound, touch, smell,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and taste.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Writers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employ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five senses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engage a reader's interest.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you want your  writing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jump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off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page, then bring your reader into the world you are  creating. When describing 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past event, try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remember what you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saw,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heard, touched, smelled, 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tasted,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then incorporate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into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your</a:t>
            </a:r>
            <a:r>
              <a:rPr sz="2400" spc="16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writing.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2730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Sensory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details are used in any great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story,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literary or not. Think about your  favorite movie or video game.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What types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sounds and images are used?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do your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favorite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characters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taste,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smell, and touch?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Without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sensory  details, stories would fail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life.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667000"/>
            <a:ext cx="3405188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94874" y="5867400"/>
            <a:ext cx="804863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3952" y="1866900"/>
            <a:ext cx="9163050" cy="4533900"/>
          </a:xfrm>
          <a:custGeom>
            <a:avLst/>
            <a:gdLst/>
            <a:ahLst/>
            <a:cxnLst/>
            <a:rect l="l" t="t" r="r" b="b"/>
            <a:pathLst>
              <a:path w="11277600" h="4533900">
                <a:moveTo>
                  <a:pt x="0" y="0"/>
                </a:moveTo>
                <a:lnTo>
                  <a:pt x="0" y="4533900"/>
                </a:lnTo>
                <a:lnTo>
                  <a:pt x="11277600" y="4533900"/>
                </a:lnTo>
                <a:lnTo>
                  <a:pt x="11277600" y="400050"/>
                </a:lnTo>
                <a:lnTo>
                  <a:pt x="6013450" y="400050"/>
                </a:lnTo>
                <a:lnTo>
                  <a:pt x="5546725" y="398399"/>
                </a:lnTo>
                <a:lnTo>
                  <a:pt x="4648200" y="381000"/>
                </a:lnTo>
                <a:lnTo>
                  <a:pt x="4006850" y="357124"/>
                </a:lnTo>
                <a:lnTo>
                  <a:pt x="3205099" y="314325"/>
                </a:lnTo>
                <a:lnTo>
                  <a:pt x="2471674" y="265049"/>
                </a:lnTo>
                <a:lnTo>
                  <a:pt x="2131949" y="238125"/>
                </a:lnTo>
                <a:lnTo>
                  <a:pt x="1519174" y="180975"/>
                </a:lnTo>
                <a:lnTo>
                  <a:pt x="773112" y="99949"/>
                </a:lnTo>
                <a:lnTo>
                  <a:pt x="403224" y="55499"/>
                </a:lnTo>
                <a:lnTo>
                  <a:pt x="0" y="0"/>
                </a:lnTo>
                <a:close/>
              </a:path>
              <a:path w="11277600" h="4533900">
                <a:moveTo>
                  <a:pt x="11277600" y="1524"/>
                </a:moveTo>
                <a:lnTo>
                  <a:pt x="10510774" y="115824"/>
                </a:lnTo>
                <a:lnTo>
                  <a:pt x="9740900" y="209550"/>
                </a:lnTo>
                <a:lnTo>
                  <a:pt x="9486900" y="234950"/>
                </a:lnTo>
                <a:lnTo>
                  <a:pt x="8974074" y="280924"/>
                </a:lnTo>
                <a:lnTo>
                  <a:pt x="8467725" y="319024"/>
                </a:lnTo>
                <a:lnTo>
                  <a:pt x="8215249" y="334899"/>
                </a:lnTo>
                <a:lnTo>
                  <a:pt x="7465949" y="371475"/>
                </a:lnTo>
                <a:lnTo>
                  <a:pt x="6731000" y="392049"/>
                </a:lnTo>
                <a:lnTo>
                  <a:pt x="6013450" y="400050"/>
                </a:lnTo>
                <a:lnTo>
                  <a:pt x="11277600" y="400050"/>
                </a:lnTo>
                <a:lnTo>
                  <a:pt x="11277600" y="1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56354" y="914400"/>
            <a:ext cx="8671878" cy="3348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159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sensory details are used, your readers can personally  experience whatever you're trying to describe, reminding them of  their own experiences, giving your writing a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universal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feel. A  universal quality is conveyed when the writer is able to personally  connect with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readers.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2159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Another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note about sensory details: there is no one sense that's  more important than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another.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 all depends on the scene you're  trying to create.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However,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imagery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sight sense, is a common  feature in vivid writing.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79552"/>
            <a:ext cx="83820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Let's look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sensory details in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action.  Compare the following two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passages  describing a trip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to the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grocery</a:t>
            </a:r>
            <a:r>
              <a:rPr sz="3200" b="1" i="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store.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495300" y="2266445"/>
            <a:ext cx="8915400" cy="2155077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78435">
              <a:lnSpc>
                <a:spcPct val="100000"/>
              </a:lnSpc>
              <a:spcBef>
                <a:spcPts val="805"/>
              </a:spcBef>
              <a:buFont typeface="Wingdings" pitchFamily="2" charset="2"/>
              <a:buChar char="Ø"/>
              <a:tabLst>
                <a:tab pos="520700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Here's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passage without sensory</a:t>
            </a:r>
            <a:r>
              <a:rPr sz="2400" spc="-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details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8435">
              <a:lnSpc>
                <a:spcPct val="100000"/>
              </a:lnSpc>
              <a:spcBef>
                <a:spcPts val="805"/>
              </a:spcBef>
              <a:buFont typeface="Wingdings" pitchFamily="2" charset="2"/>
              <a:buChar char="Ø"/>
              <a:tabLst>
                <a:tab pos="5207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'I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went to the store and bought some flowers.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  headed to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meat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department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. Later I realized I forgot to  buy</a:t>
            </a:r>
            <a:r>
              <a:rPr sz="2400" spc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bread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.‘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78435">
              <a:lnSpc>
                <a:spcPct val="100000"/>
              </a:lnSpc>
              <a:spcBef>
                <a:spcPts val="805"/>
              </a:spcBef>
              <a:buFont typeface="Wingdings" pitchFamily="2" charset="2"/>
              <a:buChar char="Ø"/>
              <a:tabLst>
                <a:tab pos="520700" algn="l"/>
              </a:tabLst>
            </a:pP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Now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does this pull you in? Of course it doesn't. There's nothing to bring you</a:t>
            </a:r>
            <a:r>
              <a:rPr sz="2400" spc="-20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into  the writer's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world.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533400"/>
            <a:ext cx="76962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revised version with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3200" b="1" i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addition</a:t>
            </a:r>
          </a:p>
          <a:p>
            <a:pPr marL="12700">
              <a:lnSpc>
                <a:spcPct val="100000"/>
              </a:lnSpc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sensory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details: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1905000"/>
            <a:ext cx="8682712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Upon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entering the grocery store,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headed directly for the flower department,  where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spotted yellow tulips.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 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tenderly rested the tulips in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rusty  shopping cart,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caught a whiff of minty dried eucalyptus, so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added the  fragrant forest green bouquet of eucalyptus 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cart. While heading for the 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meat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department,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smelled the stench of seafood, which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made my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appetite  </a:t>
            </a:r>
            <a:r>
              <a:rPr sz="2400" spc="-15">
                <a:latin typeface="Times New Roman" pitchFamily="18" charset="0"/>
                <a:cs typeface="Times New Roman" pitchFamily="18" charset="0"/>
              </a:rPr>
              <a:t>disappear</a:t>
            </a:r>
            <a:r>
              <a:rPr sz="2400" spc="-15" smtClean="0">
                <a:latin typeface="Times New Roman" pitchFamily="18" charset="0"/>
                <a:cs typeface="Times New Roman" pitchFamily="18" charset="0"/>
              </a:rPr>
              <a:t>.’</a:t>
            </a:r>
            <a:endParaRPr lang="en-US" sz="2400" spc="-1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extra details made that scene come to</a:t>
            </a:r>
            <a:r>
              <a:rPr sz="24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life?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8656915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i="0" spc="-10" smtClean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with the senses is an important part of </a:t>
            </a:r>
            <a:r>
              <a:rPr sz="2400" i="0" spc="-5">
                <a:latin typeface="Times New Roman" pitchFamily="18" charset="0"/>
                <a:cs typeface="Times New Roman" pitchFamily="18" charset="0"/>
              </a:rPr>
              <a:t>writing</a:t>
            </a:r>
            <a:r>
              <a:rPr sz="2400" i="0" spc="-27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5" smtClean="0">
                <a:latin typeface="Times New Roman" pitchFamily="18" charset="0"/>
                <a:cs typeface="Times New Roman" pitchFamily="18" charset="0"/>
              </a:rPr>
              <a:t>well.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sz="2400" i="0" spc="-5" smtClean="0">
                <a:latin typeface="Times New Roman" pitchFamily="18" charset="0"/>
                <a:cs typeface="Times New Roman" pitchFamily="18" charset="0"/>
              </a:rPr>
              <a:t>Adjectives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bring writing to life and pull the reader into the text and  help activate his or her</a:t>
            </a:r>
            <a:r>
              <a:rPr sz="2400" i="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imagination.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400" y="1981200"/>
            <a:ext cx="8545989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Sensory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details help the reader feel like he or she was there and  create a more intimate connection to the narrator or writer and a  greater understanding of the text. Adjectives help set mood and  tone in the text and help establish a strong</a:t>
            </a:r>
            <a:r>
              <a:rPr sz="2400" spc="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voice.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667000"/>
            <a:ext cx="3405188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94874" y="5867400"/>
            <a:ext cx="804863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3952" y="1866900"/>
            <a:ext cx="9163050" cy="4533900"/>
          </a:xfrm>
          <a:custGeom>
            <a:avLst/>
            <a:gdLst/>
            <a:ahLst/>
            <a:cxnLst/>
            <a:rect l="l" t="t" r="r" b="b"/>
            <a:pathLst>
              <a:path w="11277600" h="4533900">
                <a:moveTo>
                  <a:pt x="0" y="0"/>
                </a:moveTo>
                <a:lnTo>
                  <a:pt x="0" y="4533900"/>
                </a:lnTo>
                <a:lnTo>
                  <a:pt x="11277600" y="4533900"/>
                </a:lnTo>
                <a:lnTo>
                  <a:pt x="11277600" y="400050"/>
                </a:lnTo>
                <a:lnTo>
                  <a:pt x="6013450" y="400050"/>
                </a:lnTo>
                <a:lnTo>
                  <a:pt x="5546725" y="398399"/>
                </a:lnTo>
                <a:lnTo>
                  <a:pt x="4648200" y="381000"/>
                </a:lnTo>
                <a:lnTo>
                  <a:pt x="4006850" y="357124"/>
                </a:lnTo>
                <a:lnTo>
                  <a:pt x="3205099" y="314325"/>
                </a:lnTo>
                <a:lnTo>
                  <a:pt x="2471674" y="265049"/>
                </a:lnTo>
                <a:lnTo>
                  <a:pt x="2131949" y="238125"/>
                </a:lnTo>
                <a:lnTo>
                  <a:pt x="1519174" y="180975"/>
                </a:lnTo>
                <a:lnTo>
                  <a:pt x="773112" y="99949"/>
                </a:lnTo>
                <a:lnTo>
                  <a:pt x="403224" y="55499"/>
                </a:lnTo>
                <a:lnTo>
                  <a:pt x="0" y="0"/>
                </a:lnTo>
                <a:close/>
              </a:path>
              <a:path w="11277600" h="4533900">
                <a:moveTo>
                  <a:pt x="11277600" y="1524"/>
                </a:moveTo>
                <a:lnTo>
                  <a:pt x="10510774" y="115824"/>
                </a:lnTo>
                <a:lnTo>
                  <a:pt x="9740900" y="209550"/>
                </a:lnTo>
                <a:lnTo>
                  <a:pt x="9486900" y="234950"/>
                </a:lnTo>
                <a:lnTo>
                  <a:pt x="8974074" y="280924"/>
                </a:lnTo>
                <a:lnTo>
                  <a:pt x="8467725" y="319024"/>
                </a:lnTo>
                <a:lnTo>
                  <a:pt x="8215249" y="334899"/>
                </a:lnTo>
                <a:lnTo>
                  <a:pt x="7465949" y="371475"/>
                </a:lnTo>
                <a:lnTo>
                  <a:pt x="6731000" y="392049"/>
                </a:lnTo>
                <a:lnTo>
                  <a:pt x="6013450" y="400050"/>
                </a:lnTo>
                <a:lnTo>
                  <a:pt x="11277600" y="400050"/>
                </a:lnTo>
                <a:lnTo>
                  <a:pt x="11277600" y="1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itle 1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Defining Creative Writing 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3570" y="609600"/>
            <a:ext cx="73032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Language use in Creative</a:t>
            </a:r>
            <a:r>
              <a:rPr sz="3200" b="1" i="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Writing</a:t>
            </a:r>
          </a:p>
        </p:txBody>
      </p:sp>
      <p:sp>
        <p:nvSpPr>
          <p:cNvPr id="3" name="object 3"/>
          <p:cNvSpPr/>
          <p:nvPr/>
        </p:nvSpPr>
        <p:spPr>
          <a:xfrm>
            <a:off x="1828800" y="1752600"/>
            <a:ext cx="6259354" cy="3869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3406735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i="0" dirty="0">
                <a:latin typeface="Arial"/>
                <a:cs typeface="Arial"/>
              </a:rPr>
              <a:t>I. What </a:t>
            </a:r>
            <a:r>
              <a:rPr b="1" i="0" spc="-5" dirty="0">
                <a:latin typeface="Arial"/>
                <a:cs typeface="Arial"/>
              </a:rPr>
              <a:t>is</a:t>
            </a:r>
            <a:r>
              <a:rPr b="1" i="0" spc="-55" dirty="0">
                <a:latin typeface="Arial"/>
                <a:cs typeface="Arial"/>
              </a:rPr>
              <a:t> </a:t>
            </a:r>
            <a:r>
              <a:rPr b="1" i="0" spc="-5" dirty="0">
                <a:latin typeface="Arial"/>
                <a:cs typeface="Arial"/>
              </a:rPr>
              <a:t>Imagery?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2570226"/>
            <a:ext cx="8245197" cy="2152512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marR="5080" indent="-342900" algn="just">
              <a:lnSpc>
                <a:spcPts val="3890"/>
              </a:lnSpc>
              <a:spcBef>
                <a:spcPts val="585"/>
              </a:spcBef>
              <a:buFont typeface="Wingdings" pitchFamily="2" charset="2"/>
              <a:buChar char="Ø"/>
            </a:pPr>
            <a:r>
              <a:rPr sz="2400" spc="1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language used by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poets,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novelists  and other writers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create images 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mind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smtClean="0">
                <a:latin typeface="Times New Roman" pitchFamily="18" charset="0"/>
                <a:cs typeface="Times New Roman" pitchFamily="18" charset="0"/>
              </a:rPr>
              <a:t>reader.</a:t>
            </a:r>
            <a:endParaRPr lang="en-US" sz="2400" spc="-3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ts val="3890"/>
              </a:lnSpc>
              <a:spcBef>
                <a:spcPts val="585"/>
              </a:spcBef>
              <a:buFont typeface="Wingdings" pitchFamily="2" charset="2"/>
              <a:buChar char="Ø"/>
            </a:pPr>
            <a:r>
              <a:rPr sz="2400" spc="1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includes </a:t>
            </a:r>
            <a:r>
              <a:rPr sz="2400" spc="-5" dirty="0">
                <a:latin typeface="Times New Roman" pitchFamily="18" charset="0"/>
                <a:cs typeface="Times New Roman" pitchFamily="18" charset="0"/>
                <a:hlinkClick r:id="rId2"/>
              </a:rPr>
              <a:t>figurative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metaphorical  language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improve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0" dirty="0">
                <a:latin typeface="Times New Roman" pitchFamily="18" charset="0"/>
                <a:cs typeface="Times New Roman" pitchFamily="18" charset="0"/>
              </a:rPr>
              <a:t>reader’s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experience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through their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senses.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40770" y="457200"/>
            <a:ext cx="66936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3200" b="1" i="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2533614"/>
            <a:ext cx="8200311" cy="3309239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1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  <a:tabLst>
                <a:tab pos="354965" algn="l"/>
                <a:tab pos="226822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Imagery</a:t>
            </a:r>
            <a:r>
              <a:rPr sz="2400" spc="3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visuals: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720"/>
              </a:spcBef>
              <a:buFont typeface="Wingdings" pitchFamily="2" charset="2"/>
              <a:buChar char="Ø"/>
              <a:tabLst>
                <a:tab pos="354965" algn="l"/>
                <a:tab pos="226822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night was black as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ever,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but bright stars lit up the sky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beautiful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 varied constellations which were sprinkled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across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astronomical 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landscape.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720"/>
              </a:spcBef>
              <a:buFont typeface="Wingdings" pitchFamily="2" charset="2"/>
              <a:buChar char="Ø"/>
              <a:tabLst>
                <a:tab pos="354965" algn="l"/>
                <a:tab pos="226822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example, the experience of the night sky is described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depth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with color  (black as 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ever,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bright), shape (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varied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constellations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), and pattern</a:t>
            </a:r>
            <a:r>
              <a:rPr sz="2400" spc="2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(sprinkled).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3264" y="457200"/>
            <a:ext cx="190133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32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2</a:t>
            </a:r>
            <a:endParaRPr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3264" y="1065644"/>
            <a:ext cx="418733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2400" b="1" i="0" spc="-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b="1" i="0" spc="-5" dirty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sz="2400" b="1" i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0" spc="-5" dirty="0">
                <a:latin typeface="Times New Roman" pitchFamily="18" charset="0"/>
                <a:cs typeface="Times New Roman" pitchFamily="18" charset="0"/>
              </a:rPr>
              <a:t>sounds: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3264" y="2691919"/>
            <a:ext cx="8079581" cy="15029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3550" indent="-436563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Silence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was broken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by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piano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keys as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Shannon</a:t>
            </a:r>
            <a:r>
              <a:rPr sz="2400" spc="14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began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practicing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her</a:t>
            </a:r>
            <a:r>
              <a:rPr sz="2400" spc="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concerto.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463550" indent="-436563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Here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auditory imagery breaks silence with the beautiful sound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229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piano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keys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381000"/>
            <a:ext cx="2207051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32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3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8550" y="2958845"/>
            <a:ext cx="296922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b="1" i="0" spc="-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b="1" i="0" spc="-5" dirty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sz="2400" b="1" i="0" spc="-3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0" spc="-5" dirty="0">
                <a:latin typeface="Times New Roman" pitchFamily="18" charset="0"/>
                <a:cs typeface="Times New Roman" pitchFamily="18" charset="0"/>
              </a:rPr>
              <a:t>scent: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549" y="3470910"/>
            <a:ext cx="8426291" cy="2047997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756285" marR="5080" indent="-287020">
              <a:lnSpc>
                <a:spcPts val="3030"/>
              </a:lnSpc>
              <a:spcBef>
                <a:spcPts val="47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smelled the scent of sweet hibiscus wafting through the 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air,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its tropical smell a reminder that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was 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vacation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a 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place.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756285" marR="5080" indent="-287020">
              <a:lnSpc>
                <a:spcPts val="3030"/>
              </a:lnSpc>
              <a:spcBef>
                <a:spcPts val="470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scent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hibiscus helps describe a scene which is relaxing, warm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,</a:t>
            </a:r>
            <a:r>
              <a:rPr sz="2400" spc="17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welcoming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304800"/>
            <a:ext cx="21336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1" spc="-5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3200" b="1" i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1" spc="-5" dirty="0">
                <a:latin typeface="Times New Roman" pitchFamily="18" charset="0"/>
                <a:cs typeface="Times New Roman" pitchFamily="18" charset="0"/>
              </a:rPr>
              <a:t>4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0" y="1828800"/>
            <a:ext cx="31242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2400" b="1" i="0" spc="-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b="1" i="0" spc="-5" dirty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sz="2400" b="1" i="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i="0" dirty="0">
                <a:latin typeface="Times New Roman" pitchFamily="18" charset="0"/>
                <a:cs typeface="Times New Roman" pitchFamily="18" charset="0"/>
              </a:rPr>
              <a:t>taste: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7823" y="2796542"/>
            <a:ext cx="8167291" cy="2610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56285" marR="484505" indent="-28702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candy melted in her mouth and swirls of</a:t>
            </a:r>
            <a:r>
              <a:rPr sz="2800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bittersweet  chocolate and slightly sweet but salty caramel blended  together on </a:t>
            </a:r>
            <a:r>
              <a:rPr sz="2800" spc="-5">
                <a:latin typeface="Times New Roman" pitchFamily="18" charset="0"/>
                <a:cs typeface="Times New Roman" pitchFamily="18" charset="0"/>
              </a:rPr>
              <a:t>her</a:t>
            </a:r>
            <a:r>
              <a:rPr sz="2800" spc="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tongue.</a:t>
            </a:r>
            <a:endParaRPr lang="en-US" sz="28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756285" marR="484505" indent="-287020" algn="just">
              <a:spcBef>
                <a:spcPts val="95"/>
              </a:spcBef>
              <a:buFont typeface="Wingdings" pitchFamily="2" charset="2"/>
              <a:buChar char="Ø"/>
            </a:pP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Thanks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to an in-depth description of the candy’s various flavors, the reader </a:t>
            </a:r>
            <a:r>
              <a:rPr sz="2800" spc="-5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almost</a:t>
            </a:r>
            <a:r>
              <a:rPr lang="en-US" sz="28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experience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the deliciousness directly.</a:t>
            </a:r>
            <a:endParaRPr sz="2800" spc="-5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5"/>
          <p:cNvSpPr txBox="1"/>
          <p:nvPr/>
        </p:nvSpPr>
        <p:spPr>
          <a:xfrm>
            <a:off x="990600" y="609600"/>
            <a:ext cx="8002191" cy="3075842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b="1" i="1" spc="-5" dirty="0">
                <a:latin typeface="Times New Roman" pitchFamily="18" charset="0"/>
                <a:cs typeface="Times New Roman" pitchFamily="18" charset="0"/>
              </a:rPr>
              <a:t>Example 5</a:t>
            </a:r>
            <a:endParaRPr sz="3200" b="1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74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using</a:t>
            </a:r>
            <a:r>
              <a:rPr sz="2400" spc="-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touch: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74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long run, he collapsed in the grass with tired</a:t>
            </a:r>
            <a:r>
              <a:rPr sz="24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burning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muscles.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grass tickled his skin and sweat 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cooled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his</a:t>
            </a:r>
            <a:r>
              <a:rPr sz="2400" spc="1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smtClean="0">
                <a:latin typeface="Times New Roman" pitchFamily="18" charset="0"/>
                <a:cs typeface="Times New Roman" pitchFamily="18" charset="0"/>
              </a:rPr>
              <a:t>brow.</a:t>
            </a:r>
            <a:endParaRPr lang="en-US" sz="2400" spc="-35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74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this example, imagery is used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describe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feeling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125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12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strained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muscles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grass’s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tickle, and sweat cooling on</a:t>
            </a:r>
            <a:r>
              <a:rPr sz="2400" spc="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skin.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667000"/>
            <a:ext cx="3405188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94874" y="5867400"/>
            <a:ext cx="804863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94874" y="1676400"/>
            <a:ext cx="2290763" cy="2819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99574" y="9144"/>
            <a:ext cx="1300163" cy="1600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3952" y="1866900"/>
            <a:ext cx="9163050" cy="4533900"/>
          </a:xfrm>
          <a:custGeom>
            <a:avLst/>
            <a:gdLst/>
            <a:ahLst/>
            <a:cxnLst/>
            <a:rect l="l" t="t" r="r" b="b"/>
            <a:pathLst>
              <a:path w="11277600" h="4533900">
                <a:moveTo>
                  <a:pt x="0" y="0"/>
                </a:moveTo>
                <a:lnTo>
                  <a:pt x="0" y="4533900"/>
                </a:lnTo>
                <a:lnTo>
                  <a:pt x="11277600" y="4533900"/>
                </a:lnTo>
                <a:lnTo>
                  <a:pt x="11277600" y="400050"/>
                </a:lnTo>
                <a:lnTo>
                  <a:pt x="6013450" y="400050"/>
                </a:lnTo>
                <a:lnTo>
                  <a:pt x="5546725" y="398399"/>
                </a:lnTo>
                <a:lnTo>
                  <a:pt x="4648200" y="381000"/>
                </a:lnTo>
                <a:lnTo>
                  <a:pt x="4006850" y="357124"/>
                </a:lnTo>
                <a:lnTo>
                  <a:pt x="3205099" y="314325"/>
                </a:lnTo>
                <a:lnTo>
                  <a:pt x="2471674" y="265049"/>
                </a:lnTo>
                <a:lnTo>
                  <a:pt x="2131949" y="238125"/>
                </a:lnTo>
                <a:lnTo>
                  <a:pt x="1519174" y="180975"/>
                </a:lnTo>
                <a:lnTo>
                  <a:pt x="773112" y="99949"/>
                </a:lnTo>
                <a:lnTo>
                  <a:pt x="403224" y="55499"/>
                </a:lnTo>
                <a:lnTo>
                  <a:pt x="0" y="0"/>
                </a:lnTo>
                <a:close/>
              </a:path>
              <a:path w="11277600" h="4533900">
                <a:moveTo>
                  <a:pt x="11277600" y="1524"/>
                </a:moveTo>
                <a:lnTo>
                  <a:pt x="10510774" y="115824"/>
                </a:lnTo>
                <a:lnTo>
                  <a:pt x="9740900" y="209550"/>
                </a:lnTo>
                <a:lnTo>
                  <a:pt x="9486900" y="234950"/>
                </a:lnTo>
                <a:lnTo>
                  <a:pt x="8974074" y="280924"/>
                </a:lnTo>
                <a:lnTo>
                  <a:pt x="8467725" y="319024"/>
                </a:lnTo>
                <a:lnTo>
                  <a:pt x="8215249" y="334899"/>
                </a:lnTo>
                <a:lnTo>
                  <a:pt x="7465949" y="371475"/>
                </a:lnTo>
                <a:lnTo>
                  <a:pt x="6731000" y="392049"/>
                </a:lnTo>
                <a:lnTo>
                  <a:pt x="6013450" y="400050"/>
                </a:lnTo>
                <a:lnTo>
                  <a:pt x="11277600" y="400050"/>
                </a:lnTo>
                <a:lnTo>
                  <a:pt x="11277600" y="1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48580" y="0"/>
            <a:ext cx="621602" cy="12085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80774" y="0"/>
            <a:ext cx="557213" cy="1143000"/>
          </a:xfrm>
          <a:custGeom>
            <a:avLst/>
            <a:gdLst/>
            <a:ahLst/>
            <a:cxnLst/>
            <a:rect l="l" t="t" r="r" b="b"/>
            <a:pathLst>
              <a:path w="685800" h="1143000">
                <a:moveTo>
                  <a:pt x="0" y="1143000"/>
                </a:moveTo>
                <a:lnTo>
                  <a:pt x="685800" y="1143000"/>
                </a:lnTo>
                <a:lnTo>
                  <a:pt x="6858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B311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23183" y="411480"/>
            <a:ext cx="9174194" cy="62148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42552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sz="3200" b="1" i="0" spc="-15" dirty="0">
                <a:latin typeface="Times New Roman" pitchFamily="18" charset="0"/>
                <a:cs typeface="Times New Roman" pitchFamily="18" charset="0"/>
              </a:rPr>
              <a:t>Visual</a:t>
            </a:r>
            <a:r>
              <a:rPr sz="3200" b="1" i="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47800"/>
            <a:ext cx="8528963" cy="37439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169545" indent="-4572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15" smtClean="0">
                <a:latin typeface="Times New Roman" pitchFamily="18" charset="0"/>
                <a:cs typeface="Times New Roman" pitchFamily="18" charset="0"/>
              </a:rPr>
              <a:t>Visual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 describes what we see: comic book images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paintings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or images directly experienced through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narrator’s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eyes.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Visual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may</a:t>
            </a:r>
            <a:r>
              <a:rPr sz="2400" spc="3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include: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0" smtClean="0">
                <a:latin typeface="Times New Roman" pitchFamily="18" charset="0"/>
                <a:cs typeface="Times New Roman" pitchFamily="18" charset="0"/>
              </a:rPr>
              <a:t>Color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burnt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red,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bright orange, dull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yellow,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verdant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green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and 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Robin’s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egg</a:t>
            </a:r>
            <a:r>
              <a:rPr sz="2400" spc="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blue.</a:t>
            </a:r>
            <a:endParaRPr lang="en-US" sz="2400" spc="-10" dirty="0" smtClean="0">
              <a:latin typeface="Times New Roman" pitchFamily="18" charset="0"/>
              <a:cs typeface="Times New Roman" pitchFamily="18" charset="0"/>
            </a:endParaRPr>
          </a:p>
          <a:p>
            <a:pPr marL="469900" marR="169545" indent="-4572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Shapes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such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square,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circular, tubular,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rectangular,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22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conical.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469900" marR="169545" indent="-4572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Size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such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miniscule, 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tiny,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small, medium-sized, large,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29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gigantic.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469900" marR="169545" indent="-4572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Pattern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such as: polka-dotted, striped, zig-zagged, jagged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29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straight.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48648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b.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Auditory</a:t>
            </a:r>
            <a:r>
              <a:rPr sz="3200" b="1" i="0" spc="-1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1371600"/>
            <a:ext cx="8995370" cy="31155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39115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Auditory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 describes what we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hear,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from music to noise to  pure silence. Auditory imagery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may</a:t>
            </a:r>
            <a:r>
              <a:rPr sz="2400" spc="-1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include: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39115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Enjoyable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sounds, such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as: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beautiful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music,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birdsong, and the voices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204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chorus.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39115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Noises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, such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as: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bang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gun,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sound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broom moving across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floor,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sound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broken glass shattering 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hard</a:t>
            </a:r>
            <a:r>
              <a:rPr sz="2400" spc="1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floor.</a:t>
            </a:r>
            <a:endParaRPr lang="en-US" sz="2400" spc="-2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39115" indent="-343535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noise, describing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peaceful calm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eerie</a:t>
            </a:r>
            <a:r>
              <a:rPr sz="2400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silence.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0800" y="1028191"/>
            <a:ext cx="52458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What is Creative Writing?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2133600"/>
            <a:ext cx="7985165" cy="3362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1686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Also known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'the art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making things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up,'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creative writing is a vital  part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modern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society.</a:t>
            </a:r>
            <a:endParaRPr lang="en-US" sz="2400" spc="-25" dirty="0">
              <a:latin typeface="Times New Roman" pitchFamily="18" charset="0"/>
              <a:cs typeface="Times New Roman" pitchFamily="18" charset="0"/>
            </a:endParaRPr>
          </a:p>
          <a:p>
            <a:pPr marL="355600" marR="31686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Traditionally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referred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literature,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an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art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1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sorts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art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making things up.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It's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writing done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is</a:t>
            </a:r>
            <a:r>
              <a:rPr sz="2400" spc="-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academic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 technical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still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attracts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</a:t>
            </a:r>
            <a:r>
              <a:rPr sz="2400" spc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audience.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31686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Though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definition is rather loose, creative writing can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the most  part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 considered any writing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original and</a:t>
            </a:r>
            <a:r>
              <a:rPr sz="2400" spc="1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self-expressive.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47124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c. Olfactory</a:t>
            </a:r>
            <a:r>
              <a:rPr sz="3200" b="1" i="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549" y="2628138"/>
            <a:ext cx="8232299" cy="18716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40005" indent="-342900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Olfactory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 describes what we smell. Olfactory imagery 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may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include: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40005" indent="-342900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Fragrances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as perfumes, enticing food and drink,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28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blooming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flowers.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40005" indent="-342900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Odors,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such as rotting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trash,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body odors, or a stinky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wet</a:t>
            </a:r>
            <a:r>
              <a:rPr sz="2400" spc="13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dog.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533400"/>
            <a:ext cx="51696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d.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Gustatory</a:t>
            </a:r>
            <a:r>
              <a:rPr sz="3200" b="1" i="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2000" y="1524000"/>
            <a:ext cx="8579009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 defTabSz="287338">
              <a:lnSpc>
                <a:spcPct val="100000"/>
              </a:lnSpc>
              <a:spcBef>
                <a:spcPts val="105"/>
              </a:spcBef>
              <a:buFont typeface="Wingdings" pitchFamily="2" charset="2"/>
              <a:buChar char="Ø"/>
            </a:pP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Gustatory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imagery describes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what we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taste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sz="2400" spc="-28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Gustatory</a:t>
            </a:r>
            <a:r>
              <a:rPr lang="en-US" sz="2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sz="2400" spc="-4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4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include:</a:t>
            </a:r>
            <a:r>
              <a:rPr lang="en-US" sz="2400" spc="-5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Sweetness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such as candies, cookies,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229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desserts.</a:t>
            </a:r>
            <a:endParaRPr lang="en-US" sz="2400" spc="-5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Sourness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bitterness, and tartness, such as lemons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10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limes.</a:t>
            </a:r>
            <a:endParaRPr lang="en-US" sz="2400" spc="-5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Saltiness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such as pretzels, French fries,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17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pepperonis.</a:t>
            </a:r>
            <a:endParaRPr lang="en-US" sz="2400" spc="-5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Spiciness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such as salsas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254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curries.</a:t>
            </a:r>
            <a:endParaRPr lang="en-US" sz="2400" spc="-5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Savoriness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such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 steak dinner or thick</a:t>
            </a:r>
            <a:r>
              <a:rPr sz="2400" spc="-23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soup.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51696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e. </a:t>
            </a:r>
            <a:r>
              <a:rPr sz="3200" b="1" i="0" spc="-40" dirty="0">
                <a:latin typeface="Times New Roman" pitchFamily="18" charset="0"/>
                <a:cs typeface="Times New Roman" pitchFamily="18" charset="0"/>
              </a:rPr>
              <a:t>Tactile</a:t>
            </a:r>
            <a:r>
              <a:rPr sz="3200" b="1" i="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1981200"/>
            <a:ext cx="8246229" cy="351057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965" marR="10858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250" spc="-1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35" dirty="0">
                <a:latin typeface="Times New Roman" pitchFamily="18" charset="0"/>
                <a:cs typeface="Times New Roman" pitchFamily="18" charset="0"/>
              </a:rPr>
              <a:t>Lastly, </a:t>
            </a:r>
            <a:r>
              <a:rPr sz="2800" spc="-5" dirty="0">
                <a:latin typeface="Times New Roman" pitchFamily="18" charset="0"/>
                <a:cs typeface="Times New Roman" pitchFamily="18" charset="0"/>
              </a:rPr>
              <a:t>tactile imagery describes what we feel or touch. </a:t>
            </a:r>
            <a:r>
              <a:rPr sz="2800" spc="-50" dirty="0">
                <a:latin typeface="Times New Roman" pitchFamily="18" charset="0"/>
                <a:cs typeface="Times New Roman" pitchFamily="18" charset="0"/>
              </a:rPr>
              <a:t>Tactile  </a:t>
            </a:r>
            <a:r>
              <a:rPr sz="2800" spc="-5">
                <a:latin typeface="Times New Roman" pitchFamily="18" charset="0"/>
                <a:cs typeface="Times New Roman" pitchFamily="18" charset="0"/>
              </a:rPr>
              <a:t>imagery</a:t>
            </a:r>
            <a:r>
              <a:rPr sz="2800" spc="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smtClean="0">
                <a:latin typeface="Times New Roman" pitchFamily="18" charset="0"/>
                <a:cs typeface="Times New Roman" pitchFamily="18" charset="0"/>
              </a:rPr>
              <a:t>includes:</a:t>
            </a:r>
            <a:endParaRPr lang="en-US" sz="28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4965" marR="10858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Temperature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as bitter cold,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humidity,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mildness, and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stifling</a:t>
            </a:r>
            <a:r>
              <a:rPr sz="2400" spc="3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heat.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4965" marR="10858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40" smtClean="0">
                <a:latin typeface="Times New Roman" pitchFamily="18" charset="0"/>
                <a:cs typeface="Times New Roman" pitchFamily="18" charset="0"/>
              </a:rPr>
              <a:t>Texture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as rough, ragged, seamless,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15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smooth.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4965" marR="10858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0" smtClean="0">
                <a:latin typeface="Times New Roman" pitchFamily="18" charset="0"/>
                <a:cs typeface="Times New Roman" pitchFamily="18" charset="0"/>
              </a:rPr>
              <a:t>Touch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such as hand-holding,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one’s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the grass, or the feeling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starched fabric on </a:t>
            </a:r>
            <a:r>
              <a:rPr sz="2400" spc="-20">
                <a:latin typeface="Times New Roman" pitchFamily="18" charset="0"/>
                <a:cs typeface="Times New Roman" pitchFamily="18" charset="0"/>
              </a:rPr>
              <a:t>one’s</a:t>
            </a:r>
            <a:r>
              <a:rPr sz="2400" spc="3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skin.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4965" marR="10858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Movement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such 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burning muscles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exertion, swimming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in</a:t>
            </a:r>
            <a:r>
              <a:rPr sz="2400" spc="1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water,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or kicking a soccer</a:t>
            </a:r>
            <a:r>
              <a:rPr sz="2400" spc="5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ball.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2600" y="304800"/>
            <a:ext cx="6426517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114" dirty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Importance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sz="3200" b="1" i="0" spc="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8200" y="1524000"/>
            <a:ext cx="8175546" cy="4101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10515" indent="-343535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we experience life through our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senses,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strong composition  should appeal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them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through the use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smtClean="0">
                <a:latin typeface="Times New Roman" pitchFamily="18" charset="0"/>
                <a:cs typeface="Times New Roman" pitchFamily="18" charset="0"/>
              </a:rPr>
              <a:t>imagery.</a:t>
            </a:r>
            <a:endParaRPr lang="en-US" sz="2400" spc="-2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310515" indent="-343535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Descriptive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 launches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reader into the experience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18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warm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spring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day,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scorching hot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summer,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crisp fall, or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harsh</a:t>
            </a:r>
            <a:r>
              <a:rPr sz="2400" spc="1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smtClean="0">
                <a:latin typeface="Times New Roman" pitchFamily="18" charset="0"/>
                <a:cs typeface="Times New Roman" pitchFamily="18" charset="0"/>
              </a:rPr>
              <a:t>winter.</a:t>
            </a:r>
            <a:endParaRPr lang="en-US" sz="2400" spc="-2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310515" indent="-343535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allows readers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directly sympathize with </a:t>
            </a:r>
            <a:r>
              <a:rPr sz="2400" u="heavy" spc="-5" dirty="0">
                <a:latin typeface="Times New Roman" pitchFamily="18" charset="0"/>
                <a:cs typeface="Times New Roman" pitchFamily="18" charset="0"/>
                <a:hlinkClick r:id="rId2"/>
              </a:rPr>
              <a:t>characters</a:t>
            </a:r>
            <a:r>
              <a:rPr sz="2400" spc="-5" dirty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narrators as  they imagine having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same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sense</a:t>
            </a:r>
            <a:r>
              <a:rPr sz="2400" spc="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experiences.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310515" indent="-343535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56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commonly helps build compelling </a:t>
            </a:r>
            <a:r>
              <a:rPr sz="2400" u="heavy" spc="-30" dirty="0">
                <a:latin typeface="Times New Roman" pitchFamily="18" charset="0"/>
                <a:cs typeface="Times New Roman" pitchFamily="18" charset="0"/>
                <a:hlinkClick r:id="rId3"/>
              </a:rPr>
              <a:t>poetry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convincing</a:t>
            </a:r>
            <a:r>
              <a:rPr sz="2400" spc="28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narratives,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vivid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plays, well-designed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film sets, and descriptive</a:t>
            </a:r>
            <a:r>
              <a:rPr sz="2400" spc="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songs.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61602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17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sz="3200" b="1" i="0" spc="1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Literature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6800" y="2209800"/>
            <a:ext cx="81534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1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found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throughout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literature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 poems, plays, stories, novels, and other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creative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compositions.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400" y="457200"/>
            <a:ext cx="890343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Here are a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few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in</a:t>
            </a:r>
          </a:p>
          <a:p>
            <a:pPr marL="12700">
              <a:lnSpc>
                <a:spcPct val="100000"/>
              </a:lnSpc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literature: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19200" y="1828800"/>
            <a:ext cx="7467600" cy="2256708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algn="just">
              <a:lnSpc>
                <a:spcPct val="150000"/>
              </a:lnSpc>
              <a:spcBef>
                <a:spcPts val="83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b="1" spc="-5" smtClean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Excerpt describing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4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fish: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brown skin hung in strips  like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ancient</a:t>
            </a:r>
            <a:r>
              <a:rPr sz="2400" spc="1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smtClean="0">
                <a:latin typeface="Times New Roman" pitchFamily="18" charset="0"/>
                <a:cs typeface="Times New Roman" pitchFamily="18" charset="0"/>
              </a:rPr>
              <a:t>wallpaper,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pattern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darker</a:t>
            </a:r>
            <a:r>
              <a:rPr sz="2400" spc="-2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brown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like wallpaper:  shapes like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full-blown</a:t>
            </a:r>
            <a:r>
              <a:rPr sz="2400" spc="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roses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stained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lost through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age.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2629661"/>
            <a:ext cx="8030051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l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i="0" spc="-5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excerpt from Elizabeth </a:t>
            </a:r>
            <a:r>
              <a:rPr sz="2400" i="0" spc="-10" dirty="0">
                <a:latin typeface="Times New Roman" pitchFamily="18" charset="0"/>
                <a:cs typeface="Times New Roman" pitchFamily="18" charset="0"/>
              </a:rPr>
              <a:t>Bishop’s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poem “The Fish” is brimming with  visual</a:t>
            </a:r>
            <a:r>
              <a:rPr sz="2400" i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25" dirty="0">
                <a:latin typeface="Times New Roman" pitchFamily="18" charset="0"/>
                <a:cs typeface="Times New Roman" pitchFamily="18" charset="0"/>
              </a:rPr>
              <a:t>imagery.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2570" y="3361613"/>
            <a:ext cx="8419068" cy="3007233"/>
          </a:xfrm>
          <a:prstGeom prst="rect">
            <a:avLst/>
          </a:prstGeom>
        </p:spPr>
        <p:txBody>
          <a:bodyPr vert="horz" wrap="square" lIns="0" tIns="138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beautifies and complicates the image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fish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has just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been</a:t>
            </a:r>
            <a:r>
              <a:rPr sz="2400" spc="14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14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caught.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109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8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imagine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fish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tattered, dark brown skin “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like</a:t>
            </a:r>
            <a:r>
              <a:rPr sz="2400" spc="13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13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ancient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wallpaper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covered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in barnacles, lime deposits, and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sea</a:t>
            </a:r>
            <a:r>
              <a:rPr sz="2400" spc="85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8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lice.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just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few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lines, Bishop mentions many colors including brown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rose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white, and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green.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37218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sz="32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0600" y="1828800"/>
            <a:ext cx="8586232" cy="22281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taste for the miniature was one aspect of an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orderly</a:t>
            </a:r>
            <a:r>
              <a:rPr sz="2400" spc="-34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spirit.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Another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was a passion for secrets: in a prized varnished  cabinet, a secret drawer was opened by pushing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against</a:t>
            </a:r>
            <a:r>
              <a:rPr sz="2400" spc="19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grain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 a cleverly turned dovetail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joint,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here she kept a diary  locked by 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clasp,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a notebook written in a code of her own  invention. … An old tin petty cash box was hidden under a  removable floorboard beneath her</a:t>
            </a:r>
            <a:r>
              <a:rPr sz="2400" spc="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2628138"/>
            <a:ext cx="8416488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i="0" spc="-5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this excerpt from Ian </a:t>
            </a:r>
            <a:r>
              <a:rPr sz="2400" i="0" spc="-10" dirty="0">
                <a:latin typeface="Times New Roman" pitchFamily="18" charset="0"/>
                <a:cs typeface="Times New Roman" pitchFamily="18" charset="0"/>
              </a:rPr>
              <a:t>McEwan’s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novel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Atonement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, we </a:t>
            </a:r>
            <a:r>
              <a:rPr sz="2400" i="0" spc="-5">
                <a:latin typeface="Times New Roman" pitchFamily="18" charset="0"/>
                <a:cs typeface="Times New Roman" pitchFamily="18" charset="0"/>
              </a:rPr>
              <a:t>can </a:t>
            </a:r>
            <a:r>
              <a:rPr sz="2400" i="0" spc="-5" smtClean="0">
                <a:latin typeface="Times New Roman" pitchFamily="18" charset="0"/>
                <a:cs typeface="Times New Roman" pitchFamily="18" charset="0"/>
              </a:rPr>
              <a:t>almost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feel the cabinet and its varnished texture </a:t>
            </a:r>
            <a:r>
              <a:rPr sz="2400" i="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the joint that  is specifically in a dovetail</a:t>
            </a:r>
            <a:r>
              <a:rPr sz="2400" i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5" dirty="0">
                <a:latin typeface="Times New Roman" pitchFamily="18" charset="0"/>
                <a:cs typeface="Times New Roman" pitchFamily="18" charset="0"/>
              </a:rPr>
              <a:t>shape.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2570" y="4035044"/>
            <a:ext cx="8396883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3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can also imagine the clasp detailing on the diary and the tin  cash box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that’s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hidden under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</a:t>
            </a:r>
            <a:r>
              <a:rPr sz="2400" spc="2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floorboard.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35" smtClean="0">
                <a:latin typeface="Times New Roman" pitchFamily="18" charset="0"/>
                <a:cs typeface="Times New Roman" pitchFamily="18" charset="0"/>
              </a:rPr>
              <a:t>Various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items are described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in-depth,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 much so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that</a:t>
            </a:r>
            <a:r>
              <a:rPr sz="2400" spc="-25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reader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can easily visualize</a:t>
            </a:r>
            <a:r>
              <a:rPr sz="24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them.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65412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VI.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in Pop</a:t>
            </a:r>
            <a:r>
              <a:rPr sz="3200" b="1" i="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Culture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2625090"/>
            <a:ext cx="7709138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15" smtClean="0">
                <a:latin typeface="Times New Roman" pitchFamily="18" charset="0"/>
                <a:cs typeface="Times New Roman" pitchFamily="18" charset="0"/>
              </a:rPr>
              <a:t>Imagery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can be found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throughout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pop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culture  in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descriptive songs,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colorful plays, and in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exciting movie and television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scenes.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55170" y="1028191"/>
            <a:ext cx="47886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3200" b="1" i="0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purpose…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86272" y="1960514"/>
            <a:ext cx="7857728" cy="29924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72072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purpose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creative writing is to both entertain and  share human experience, like love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or</a:t>
            </a:r>
            <a:r>
              <a:rPr sz="2400" spc="3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loss.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72072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Writers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attempt to get at a truth about humanity through  poetics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storytelling.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720725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you'd like to try your hand at creative writing, just keep in  mind that whether you are trying to express a feeling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  thought, the first step is to use your</a:t>
            </a:r>
            <a:r>
              <a:rPr sz="2400" spc="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imagination.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000" y="533400"/>
            <a:ext cx="63246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Example 1</a:t>
            </a:r>
          </a:p>
          <a:p>
            <a:pPr marL="12700">
              <a:lnSpc>
                <a:spcPct val="100000"/>
              </a:lnSpc>
            </a:pPr>
            <a:r>
              <a:rPr sz="3200" b="1" spc="-25" dirty="0">
                <a:latin typeface="Times New Roman" pitchFamily="18" charset="0"/>
                <a:cs typeface="Times New Roman" pitchFamily="18" charset="0"/>
              </a:rPr>
              <a:t>Wes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Anderson’s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Fantastic </a:t>
            </a:r>
            <a:r>
              <a:rPr sz="3200" b="1" i="0" spc="-70" dirty="0">
                <a:latin typeface="Times New Roman" pitchFamily="18" charset="0"/>
                <a:cs typeface="Times New Roman" pitchFamily="18" charset="0"/>
              </a:rPr>
              <a:t>Mr.</a:t>
            </a:r>
            <a:r>
              <a:rPr sz="3200" b="1" i="0" spc="-1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Fox:</a:t>
            </a:r>
          </a:p>
        </p:txBody>
      </p:sp>
      <p:sp>
        <p:nvSpPr>
          <p:cNvPr id="3" name="object 3"/>
          <p:cNvSpPr/>
          <p:nvPr/>
        </p:nvSpPr>
        <p:spPr>
          <a:xfrm>
            <a:off x="938593" y="2107692"/>
            <a:ext cx="8030051" cy="4611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48580" y="0"/>
            <a:ext cx="621602" cy="12085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02570" y="2625090"/>
            <a:ext cx="7669411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25" smtClean="0">
                <a:latin typeface="Times New Roman" pitchFamily="18" charset="0"/>
                <a:cs typeface="Times New Roman" pitchFamily="18" charset="0"/>
              </a:rPr>
              <a:t>Wes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Anderson is known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his colorful, 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imaginative,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vivid movie making.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 imagery in this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film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filled with detail,</a:t>
            </a:r>
            <a:r>
              <a:rPr sz="2400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action,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excitement.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Example 2: Louis Armstrong’s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sz="3200" b="1" i="0" spc="-1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a 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Wonderful</a:t>
            </a:r>
            <a:r>
              <a:rPr sz="3200" b="1" i="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World.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  <p:sp>
        <p:nvSpPr>
          <p:cNvPr id="3" name="object 3"/>
          <p:cNvSpPr/>
          <p:nvPr/>
        </p:nvSpPr>
        <p:spPr>
          <a:xfrm>
            <a:off x="938593" y="1828798"/>
            <a:ext cx="8073390" cy="49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02570" y="2625089"/>
            <a:ext cx="7577574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</a:pPr>
            <a:r>
              <a:rPr sz="2400" spc="-10" smtClean="0">
                <a:latin typeface="Times New Roman" pitchFamily="18" charset="0"/>
                <a:cs typeface="Times New Roman" pitchFamily="18" charset="0"/>
              </a:rPr>
              <a:t>Armstrong’s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classic song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an example of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simple  yet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beautiful imagery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song.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instance, the  colors are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emphasized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green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trees, red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blooming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roses,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blue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skies,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and white clouds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from  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bright day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dark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night.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028191"/>
            <a:ext cx="56268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VII. Related</a:t>
            </a:r>
            <a:r>
              <a:rPr sz="3200" b="1" i="0" spc="-55" dirty="0">
                <a:latin typeface="Times New Roman" pitchFamily="18" charset="0"/>
                <a:cs typeface="Times New Roman" pitchFamily="18" charset="0"/>
              </a:rPr>
              <a:t> Terms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1981200"/>
            <a:ext cx="8644533" cy="3962623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0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Metaphor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8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Metaphor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often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used as 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imagery.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Specifically,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metaphor is the direct</a:t>
            </a:r>
            <a:r>
              <a:rPr sz="2400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comparison  of two distinct things. Here are 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few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examples of metaphor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as</a:t>
            </a:r>
            <a:r>
              <a:rPr sz="2400" spc="-21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imagery: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8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Her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smiling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face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sun.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8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temper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was a hurricane whipping through the school, scaring and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amazing</a:t>
            </a:r>
            <a:r>
              <a:rPr sz="2400" spc="-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his 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classmates.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>
              <a:lnSpc>
                <a:spcPct val="100000"/>
              </a:lnSpc>
              <a:spcBef>
                <a:spcPts val="98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15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were penguins standing in our black and white coats in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the bitter</a:t>
            </a:r>
            <a:r>
              <a:rPr sz="2400" spc="-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dirty="0">
                <a:latin typeface="Times New Roman" pitchFamily="18" charset="0"/>
                <a:cs typeface="Times New Roman" pitchFamily="18" charset="0"/>
              </a:rPr>
              <a:t>cold.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2570" y="2513444"/>
            <a:ext cx="21216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 pitchFamily="18" charset="0"/>
                <a:cs typeface="Times New Roman" pitchFamily="18" charset="0"/>
              </a:rPr>
              <a:t>Onomatopoeia</a:t>
            </a:r>
            <a:endParaRPr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533400" y="685800"/>
            <a:ext cx="8915400" cy="1537065"/>
          </a:xfrm>
          <a:prstGeom prst="rect">
            <a:avLst/>
          </a:prstGeom>
        </p:spPr>
        <p:txBody>
          <a:bodyPr vert="horz" wrap="square" lIns="0" tIns="59160" rIns="0" bIns="0" rtlCol="0">
            <a:spAutoFit/>
          </a:bodyPr>
          <a:lstStyle/>
          <a:p>
            <a:pPr marL="521334" marR="5080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520700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Onomatopoeia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also a common tool used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imagery.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Onomatopoeia  is 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form 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auditory imagery in which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word used sounds like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thing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describes. Here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are a few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onomatopoeia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imagery: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0600" y="3048000"/>
            <a:ext cx="8077200" cy="1899879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fire crackled </a:t>
            </a:r>
            <a:r>
              <a:rPr sz="2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3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popped.</a:t>
            </a:r>
            <a:endParaRPr lang="en-US" sz="2400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rudely slurped and gulped down </a:t>
            </a:r>
            <a:r>
              <a:rPr sz="2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her</a:t>
            </a:r>
            <a:r>
              <a:rPr sz="2400" spc="-7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soup.</a:t>
            </a:r>
            <a:endParaRPr lang="en-US" sz="2400" spc="0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defTabSz="341313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pigs happily oinked when the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farmer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gave them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sz="2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slop </a:t>
            </a:r>
            <a:r>
              <a:rPr lang="en-US" sz="2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sz="2400" spc="-7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eat.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3400" y="228600"/>
            <a:ext cx="190291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Personification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4082" y="914400"/>
            <a:ext cx="8211661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Personification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is another tool used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imagery.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Personification provides  animals and objects with human-like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characteristics.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Here are a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few 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personification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as</a:t>
            </a:r>
            <a:r>
              <a:rPr sz="240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imagery: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35578" y="2057400"/>
            <a:ext cx="7933055" cy="1899879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wind whistled and hissed through the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stormy</a:t>
            </a:r>
            <a:r>
              <a:rPr sz="2400" spc="-1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night.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tired 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tree’s 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branches moaned in the gusts </a:t>
            </a:r>
            <a:r>
              <a:rPr sz="2400" spc="-5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2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wind.</a:t>
            </a:r>
            <a:endParaRPr lang="en-US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 defTabSz="341313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ocean waves slapped the shore and whispered in a fizz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withdrew</a:t>
            </a:r>
            <a:r>
              <a:rPr sz="2400" spc="-1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again.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6600" y="2819400"/>
            <a:ext cx="39504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Thank</a:t>
            </a:r>
            <a:r>
              <a:rPr sz="3200" b="1" i="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you!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40770" y="304800"/>
            <a:ext cx="64650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45" dirty="0">
                <a:latin typeface="Times New Roman" pitchFamily="18" charset="0"/>
                <a:cs typeface="Times New Roman" pitchFamily="18" charset="0"/>
              </a:rPr>
              <a:t>Types </a:t>
            </a: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creative writing</a:t>
            </a:r>
            <a:r>
              <a:rPr sz="3200" b="1" i="0" spc="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include: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2570" y="1251472"/>
            <a:ext cx="5931630" cy="4082528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Poetry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1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Plays</a:t>
            </a:r>
            <a:endParaRPr lang="en-US" sz="2400" spc="-1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Movie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television</a:t>
            </a:r>
            <a:r>
              <a:rPr sz="2400" spc="2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scripts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Fiction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(novels, novellas, and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sz="2400" spc="5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stories)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Songs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Speeches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Memoirs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essays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2570" y="1143000"/>
            <a:ext cx="7626072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l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i="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400" i="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you can see, some nonfiction types of writing can also  be considered creative</a:t>
            </a:r>
            <a:r>
              <a:rPr sz="2400" i="0" spc="1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i="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writing.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2570" y="2122932"/>
            <a:ext cx="7772083" cy="18588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Memoirs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 personal essays, for example, can be written  creatively to inform your readers about your life in an 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expressive</a:t>
            </a:r>
            <a:r>
              <a:rPr sz="2400" spc="-1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way.</a:t>
            </a:r>
            <a:endParaRPr lang="en-US" sz="2400" spc="-5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these types are written in first person,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it's</a:t>
            </a:r>
            <a:r>
              <a:rPr sz="2400" spc="-24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them to be</a:t>
            </a:r>
            <a:r>
              <a:rPr sz="2400" spc="1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creative.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304800"/>
            <a:ext cx="837003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45" dirty="0">
                <a:latin typeface="Times New Roman" pitchFamily="18" charset="0"/>
                <a:cs typeface="Times New Roman" pitchFamily="18" charset="0"/>
              </a:rPr>
              <a:t>Techniques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used in creative</a:t>
            </a:r>
            <a:r>
              <a:rPr sz="3200" b="1" i="0" spc="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writing</a:t>
            </a:r>
          </a:p>
          <a:p>
            <a:pPr marL="12700">
              <a:lnSpc>
                <a:spcPct val="100000"/>
              </a:lnSpc>
            </a:pPr>
            <a:r>
              <a:rPr sz="3200" b="1" i="0" dirty="0">
                <a:latin typeface="Times New Roman" pitchFamily="18" charset="0"/>
                <a:cs typeface="Times New Roman" pitchFamily="18" charset="0"/>
              </a:rPr>
              <a:t>include: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1"/>
          </p:nvPr>
        </p:nvSpPr>
        <p:spPr>
          <a:xfrm>
            <a:off x="660400" y="1600204"/>
            <a:ext cx="5861050" cy="3063659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Character</a:t>
            </a:r>
            <a:r>
              <a:rPr sz="2400" spc="-25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development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Plot</a:t>
            </a:r>
            <a:r>
              <a:rPr sz="2400" spc="-204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development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15" smtClean="0">
                <a:latin typeface="Times New Roman" pitchFamily="18" charset="0"/>
                <a:cs typeface="Times New Roman" pitchFamily="18" charset="0"/>
              </a:rPr>
              <a:t>Vivid</a:t>
            </a:r>
            <a:r>
              <a:rPr sz="2400" spc="-22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setting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mtClean="0">
                <a:latin typeface="Times New Roman" pitchFamily="18" charset="0"/>
                <a:cs typeface="Times New Roman" pitchFamily="18" charset="0"/>
              </a:rPr>
              <a:t>Underlying</a:t>
            </a:r>
            <a:r>
              <a:rPr sz="2400" spc="-235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theme</a:t>
            </a:r>
            <a:endParaRPr lang="en-US" sz="2400" spc="-5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Point </a:t>
            </a:r>
            <a:r>
              <a:rPr sz="2400"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22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view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latin typeface="Times New Roman" pitchFamily="18" charset="0"/>
                <a:cs typeface="Times New Roman" pitchFamily="18" charset="0"/>
              </a:rPr>
              <a:t>Dialogue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61897" y="1584541"/>
            <a:ext cx="3598148" cy="3063659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Anecdotes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Metaphors </a:t>
            </a:r>
            <a:r>
              <a:rPr sz="2400" spc="-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400" spc="-254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similes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Figures </a:t>
            </a:r>
            <a:r>
              <a:rPr sz="2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sz="2400" spc="-245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  <a:endParaRPr lang="en-US" sz="240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Imaginative</a:t>
            </a:r>
            <a:r>
              <a:rPr sz="2400" spc="-23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language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Emotional</a:t>
            </a:r>
            <a:r>
              <a:rPr sz="2400" spc="-21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appeal</a:t>
            </a:r>
            <a:endParaRPr lang="en-US" sz="2400" spc="-5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  <a:buFont typeface="Wingdings" pitchFamily="2" charset="2"/>
              <a:buChar char="Ø"/>
            </a:pPr>
            <a:r>
              <a:rPr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Heavy</a:t>
            </a:r>
            <a:r>
              <a:rPr sz="2400" spc="-225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description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667000"/>
            <a:ext cx="3405188" cy="4191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94874" y="5867400"/>
            <a:ext cx="804863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94874" y="1676400"/>
            <a:ext cx="2290763" cy="2819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99574" y="9144"/>
            <a:ext cx="1300163" cy="1600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7991" y="1519047"/>
            <a:ext cx="2671524" cy="768350"/>
          </a:xfrm>
          <a:custGeom>
            <a:avLst/>
            <a:gdLst/>
            <a:ahLst/>
            <a:cxnLst/>
            <a:rect l="l" t="t" r="r" b="b"/>
            <a:pathLst>
              <a:path w="3288029" h="768350">
                <a:moveTo>
                  <a:pt x="3226307" y="0"/>
                </a:moveTo>
                <a:lnTo>
                  <a:pt x="2909951" y="104775"/>
                </a:lnTo>
                <a:lnTo>
                  <a:pt x="2591054" y="200660"/>
                </a:lnTo>
                <a:lnTo>
                  <a:pt x="2485643" y="229997"/>
                </a:lnTo>
                <a:lnTo>
                  <a:pt x="2271522" y="287274"/>
                </a:lnTo>
                <a:lnTo>
                  <a:pt x="2059812" y="340487"/>
                </a:lnTo>
                <a:lnTo>
                  <a:pt x="1954656" y="365760"/>
                </a:lnTo>
                <a:lnTo>
                  <a:pt x="1639697" y="436244"/>
                </a:lnTo>
                <a:lnTo>
                  <a:pt x="1330071" y="498855"/>
                </a:lnTo>
                <a:lnTo>
                  <a:pt x="1127378" y="536828"/>
                </a:lnTo>
                <a:lnTo>
                  <a:pt x="829309" y="588517"/>
                </a:lnTo>
                <a:lnTo>
                  <a:pt x="447928" y="646811"/>
                </a:lnTo>
                <a:lnTo>
                  <a:pt x="174751" y="683894"/>
                </a:lnTo>
                <a:lnTo>
                  <a:pt x="0" y="705103"/>
                </a:lnTo>
                <a:lnTo>
                  <a:pt x="9701" y="720494"/>
                </a:lnTo>
                <a:lnTo>
                  <a:pt x="29342" y="751181"/>
                </a:lnTo>
                <a:lnTo>
                  <a:pt x="39115" y="766572"/>
                </a:lnTo>
                <a:lnTo>
                  <a:pt x="66166" y="767349"/>
                </a:lnTo>
                <a:lnTo>
                  <a:pt x="95131" y="767793"/>
                </a:lnTo>
                <a:lnTo>
                  <a:pt x="125954" y="767911"/>
                </a:lnTo>
                <a:lnTo>
                  <a:pt x="192949" y="767195"/>
                </a:lnTo>
                <a:lnTo>
                  <a:pt x="305973" y="763849"/>
                </a:lnTo>
                <a:lnTo>
                  <a:pt x="477701" y="755441"/>
                </a:lnTo>
                <a:lnTo>
                  <a:pt x="773052" y="735284"/>
                </a:lnTo>
                <a:lnTo>
                  <a:pt x="1336019" y="685315"/>
                </a:lnTo>
                <a:lnTo>
                  <a:pt x="2059023" y="606988"/>
                </a:lnTo>
                <a:lnTo>
                  <a:pt x="2689041" y="527362"/>
                </a:lnTo>
                <a:lnTo>
                  <a:pt x="3038251" y="477217"/>
                </a:lnTo>
                <a:lnTo>
                  <a:pt x="3250138" y="443265"/>
                </a:lnTo>
                <a:lnTo>
                  <a:pt x="3288029" y="436752"/>
                </a:lnTo>
                <a:lnTo>
                  <a:pt x="3280235" y="379771"/>
                </a:lnTo>
                <a:lnTo>
                  <a:pt x="3273959" y="334487"/>
                </a:lnTo>
                <a:lnTo>
                  <a:pt x="3264862" y="270500"/>
                </a:lnTo>
                <a:lnTo>
                  <a:pt x="3252759" y="189298"/>
                </a:lnTo>
                <a:lnTo>
                  <a:pt x="3249394" y="166333"/>
                </a:lnTo>
                <a:lnTo>
                  <a:pt x="3245343" y="138048"/>
                </a:lnTo>
                <a:lnTo>
                  <a:pt x="3240328" y="102315"/>
                </a:lnTo>
                <a:lnTo>
                  <a:pt x="3234075" y="57008"/>
                </a:lnTo>
                <a:lnTo>
                  <a:pt x="3226307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3952" y="1866900"/>
            <a:ext cx="9163050" cy="4533900"/>
          </a:xfrm>
          <a:custGeom>
            <a:avLst/>
            <a:gdLst/>
            <a:ahLst/>
            <a:cxnLst/>
            <a:rect l="l" t="t" r="r" b="b"/>
            <a:pathLst>
              <a:path w="11277600" h="4533900">
                <a:moveTo>
                  <a:pt x="0" y="0"/>
                </a:moveTo>
                <a:lnTo>
                  <a:pt x="0" y="4533900"/>
                </a:lnTo>
                <a:lnTo>
                  <a:pt x="11277600" y="4533900"/>
                </a:lnTo>
                <a:lnTo>
                  <a:pt x="11277600" y="400050"/>
                </a:lnTo>
                <a:lnTo>
                  <a:pt x="6013450" y="400050"/>
                </a:lnTo>
                <a:lnTo>
                  <a:pt x="5546725" y="398399"/>
                </a:lnTo>
                <a:lnTo>
                  <a:pt x="4648200" y="381000"/>
                </a:lnTo>
                <a:lnTo>
                  <a:pt x="4006850" y="357124"/>
                </a:lnTo>
                <a:lnTo>
                  <a:pt x="3205099" y="314325"/>
                </a:lnTo>
                <a:lnTo>
                  <a:pt x="2471674" y="265049"/>
                </a:lnTo>
                <a:lnTo>
                  <a:pt x="2131949" y="238125"/>
                </a:lnTo>
                <a:lnTo>
                  <a:pt x="1519174" y="180975"/>
                </a:lnTo>
                <a:lnTo>
                  <a:pt x="773112" y="99949"/>
                </a:lnTo>
                <a:lnTo>
                  <a:pt x="403224" y="55499"/>
                </a:lnTo>
                <a:lnTo>
                  <a:pt x="0" y="0"/>
                </a:lnTo>
                <a:close/>
              </a:path>
              <a:path w="11277600" h="4533900">
                <a:moveTo>
                  <a:pt x="11277600" y="1524"/>
                </a:moveTo>
                <a:lnTo>
                  <a:pt x="10510774" y="115824"/>
                </a:lnTo>
                <a:lnTo>
                  <a:pt x="9740900" y="209550"/>
                </a:lnTo>
                <a:lnTo>
                  <a:pt x="9486900" y="234950"/>
                </a:lnTo>
                <a:lnTo>
                  <a:pt x="8974074" y="280924"/>
                </a:lnTo>
                <a:lnTo>
                  <a:pt x="8467725" y="319024"/>
                </a:lnTo>
                <a:lnTo>
                  <a:pt x="8215249" y="334899"/>
                </a:lnTo>
                <a:lnTo>
                  <a:pt x="7465949" y="371475"/>
                </a:lnTo>
                <a:lnTo>
                  <a:pt x="6731000" y="392049"/>
                </a:lnTo>
                <a:lnTo>
                  <a:pt x="6013450" y="400050"/>
                </a:lnTo>
                <a:lnTo>
                  <a:pt x="11277600" y="400050"/>
                </a:lnTo>
                <a:lnTo>
                  <a:pt x="11277600" y="1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81750"/>
            <a:ext cx="9906000" cy="476250"/>
          </a:xfrm>
          <a:custGeom>
            <a:avLst/>
            <a:gdLst/>
            <a:ahLst/>
            <a:cxnLst/>
            <a:rect l="l" t="t" r="r" b="b"/>
            <a:pathLst>
              <a:path w="12192000" h="476250">
                <a:moveTo>
                  <a:pt x="0" y="476250"/>
                </a:moveTo>
                <a:lnTo>
                  <a:pt x="12192000" y="476250"/>
                </a:lnTo>
                <a:lnTo>
                  <a:pt x="12192000" y="0"/>
                </a:lnTo>
                <a:lnTo>
                  <a:pt x="0" y="0"/>
                </a:lnTo>
                <a:lnTo>
                  <a:pt x="0" y="4762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471169"/>
            <a:ext cx="387468" cy="5910580"/>
          </a:xfrm>
          <a:custGeom>
            <a:avLst/>
            <a:gdLst/>
            <a:ahLst/>
            <a:cxnLst/>
            <a:rect l="l" t="t" r="r" b="b"/>
            <a:pathLst>
              <a:path w="476884" h="5910580">
                <a:moveTo>
                  <a:pt x="0" y="5910580"/>
                </a:moveTo>
                <a:lnTo>
                  <a:pt x="476377" y="5910580"/>
                </a:lnTo>
                <a:lnTo>
                  <a:pt x="476377" y="0"/>
                </a:lnTo>
                <a:lnTo>
                  <a:pt x="0" y="0"/>
                </a:lnTo>
                <a:lnTo>
                  <a:pt x="0" y="59105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037987" y="1270"/>
            <a:ext cx="868323" cy="469900"/>
          </a:xfrm>
          <a:custGeom>
            <a:avLst/>
            <a:gdLst/>
            <a:ahLst/>
            <a:cxnLst/>
            <a:rect l="l" t="t" r="r" b="b"/>
            <a:pathLst>
              <a:path w="1068704" h="469900">
                <a:moveTo>
                  <a:pt x="0" y="469899"/>
                </a:moveTo>
                <a:lnTo>
                  <a:pt x="1068324" y="469899"/>
                </a:lnTo>
                <a:lnTo>
                  <a:pt x="1068324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270"/>
            <a:ext cx="8480981" cy="469900"/>
          </a:xfrm>
          <a:custGeom>
            <a:avLst/>
            <a:gdLst/>
            <a:ahLst/>
            <a:cxnLst/>
            <a:rect l="l" t="t" r="r" b="b"/>
            <a:pathLst>
              <a:path w="10438130" h="469900">
                <a:moveTo>
                  <a:pt x="0" y="469899"/>
                </a:moveTo>
                <a:lnTo>
                  <a:pt x="10437876" y="469899"/>
                </a:lnTo>
                <a:lnTo>
                  <a:pt x="10437876" y="0"/>
                </a:lnTo>
                <a:lnTo>
                  <a:pt x="0" y="0"/>
                </a:lnTo>
                <a:lnTo>
                  <a:pt x="0" y="469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513783" y="471423"/>
            <a:ext cx="392628" cy="5910580"/>
          </a:xfrm>
          <a:custGeom>
            <a:avLst/>
            <a:gdLst/>
            <a:ahLst/>
            <a:cxnLst/>
            <a:rect l="l" t="t" r="r" b="b"/>
            <a:pathLst>
              <a:path w="483234" h="5910580">
                <a:moveTo>
                  <a:pt x="482726" y="0"/>
                </a:moveTo>
                <a:lnTo>
                  <a:pt x="0" y="0"/>
                </a:lnTo>
                <a:lnTo>
                  <a:pt x="0" y="5910326"/>
                </a:lnTo>
                <a:lnTo>
                  <a:pt x="482726" y="5910326"/>
                </a:lnTo>
                <a:lnTo>
                  <a:pt x="4827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448580" y="0"/>
            <a:ext cx="621602" cy="12085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1000" y="152400"/>
            <a:ext cx="9372600" cy="6476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80774" y="0"/>
            <a:ext cx="557213" cy="609600"/>
          </a:xfrm>
          <a:custGeom>
            <a:avLst/>
            <a:gdLst/>
            <a:ahLst/>
            <a:cxnLst/>
            <a:rect l="l" t="t" r="r" b="b"/>
            <a:pathLst>
              <a:path w="685800" h="1143000">
                <a:moveTo>
                  <a:pt x="0" y="1143000"/>
                </a:moveTo>
                <a:lnTo>
                  <a:pt x="685800" y="1143000"/>
                </a:lnTo>
                <a:lnTo>
                  <a:pt x="6858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B3116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5600" y="381000"/>
            <a:ext cx="417903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i="0" spc="-5" dirty="0">
                <a:latin typeface="Times New Roman" pitchFamily="18" charset="0"/>
                <a:cs typeface="Times New Roman" pitchFamily="18" charset="0"/>
              </a:rPr>
              <a:t>Key</a:t>
            </a:r>
            <a:r>
              <a:rPr sz="3200" b="1" i="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i="0" spc="-10" dirty="0">
                <a:latin typeface="Times New Roman" pitchFamily="18" charset="0"/>
                <a:cs typeface="Times New Roman" pitchFamily="18" charset="0"/>
              </a:rPr>
              <a:t>Differences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4800" y="838200"/>
            <a:ext cx="9601200" cy="53604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8638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3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most of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part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self-created,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although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idea might be inspired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in 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technical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facts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be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obliged and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note is delivered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leading on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previously  other greats </a:t>
            </a:r>
            <a:r>
              <a:rPr sz="2300" spc="-5">
                <a:latin typeface="Times New Roman" pitchFamily="18" charset="0"/>
                <a:cs typeface="Times New Roman" pitchFamily="18" charset="0"/>
              </a:rPr>
              <a:t>have</a:t>
            </a:r>
            <a:r>
              <a:rPr sz="2300" spc="15">
                <a:latin typeface="Times New Roman" pitchFamily="18" charset="0"/>
                <a:cs typeface="Times New Roman" pitchFamily="18" charset="0"/>
              </a:rPr>
              <a:t> </a:t>
            </a:r>
            <a:r>
              <a:rPr sz="2300" spc="-5" smtClean="0">
                <a:latin typeface="Times New Roman" pitchFamily="18" charset="0"/>
                <a:cs typeface="Times New Roman" pitchFamily="18" charset="0"/>
              </a:rPr>
              <a:t>concluded.</a:t>
            </a:r>
            <a:endParaRPr lang="en-US" sz="23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28638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30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sz="2300" spc="-25" dirty="0">
                <a:latin typeface="Times New Roman" pitchFamily="18" charset="0"/>
                <a:cs typeface="Times New Roman" pitchFamily="18" charset="0"/>
              </a:rPr>
              <a:t>commonly,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general audience or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masses but technical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sz="2300" spc="-5">
                <a:latin typeface="Times New Roman" pitchFamily="18" charset="0"/>
                <a:cs typeface="Times New Roman" pitchFamily="18" charset="0"/>
              </a:rPr>
              <a:t>specific</a:t>
            </a:r>
            <a:r>
              <a:rPr sz="2300" spc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300" spc="-5" smtClean="0">
                <a:latin typeface="Times New Roman" pitchFamily="18" charset="0"/>
                <a:cs typeface="Times New Roman" pitchFamily="18" charset="0"/>
              </a:rPr>
              <a:t>audience.</a:t>
            </a:r>
            <a:endParaRPr lang="en-US" sz="23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28638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300" spc="-5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entertains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has poetry or some illustrations or another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idea,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whereas 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the technical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causes boredom as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follows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strong pattern based on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facts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and is just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to 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transfer the information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sz="2300" spc="-5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30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300" spc="-5" smtClean="0">
                <a:latin typeface="Times New Roman" pitchFamily="18" charset="0"/>
                <a:cs typeface="Times New Roman" pitchFamily="18" charset="0"/>
              </a:rPr>
              <a:t>audience.</a:t>
            </a:r>
            <a:endParaRPr lang="en-US" sz="2300" spc="-5" dirty="0">
              <a:latin typeface="Times New Roman" pitchFamily="18" charset="0"/>
              <a:cs typeface="Times New Roman" pitchFamily="18" charset="0"/>
            </a:endParaRPr>
          </a:p>
          <a:p>
            <a:pPr marL="355600" marR="28638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30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technical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specialized </a:t>
            </a:r>
            <a:r>
              <a:rPr sz="2300" spc="-20" dirty="0">
                <a:latin typeface="Times New Roman" pitchFamily="18" charset="0"/>
                <a:cs typeface="Times New Roman" pitchFamily="18" charset="0"/>
              </a:rPr>
              <a:t>vocabulary,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such like scientific terms and other are used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while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in  creative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writing,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one can go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slang or evocative phrases or even something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can be perceived 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well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sz="2300">
                <a:latin typeface="Times New Roman" pitchFamily="18" charset="0"/>
                <a:cs typeface="Times New Roman" pitchFamily="18" charset="0"/>
              </a:rPr>
              <a:t>the</a:t>
            </a:r>
            <a:r>
              <a:rPr sz="2300" spc="4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300" spc="-10" smtClean="0">
                <a:latin typeface="Times New Roman" pitchFamily="18" charset="0"/>
                <a:cs typeface="Times New Roman" pitchFamily="18" charset="0"/>
              </a:rPr>
              <a:t>audience.</a:t>
            </a:r>
            <a:endParaRPr lang="en-US" sz="2300" spc="-10" dirty="0">
              <a:latin typeface="Times New Roman" pitchFamily="18" charset="0"/>
              <a:cs typeface="Times New Roman" pitchFamily="18" charset="0"/>
            </a:endParaRPr>
          </a:p>
          <a:p>
            <a:pPr marL="355600" marR="286385" indent="-342900" algn="just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354965" algn="l"/>
              </a:tabLst>
            </a:pPr>
            <a:r>
              <a:rPr sz="2300" spc="-20" smtClean="0">
                <a:latin typeface="Times New Roman" pitchFamily="18" charset="0"/>
                <a:cs typeface="Times New Roman" pitchFamily="18" charset="0"/>
              </a:rPr>
              <a:t>Humor</a:t>
            </a:r>
            <a:r>
              <a:rPr sz="2300" spc="-2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satire might be the useful essences in creative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but such thoughts or ideas have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no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link  </a:t>
            </a:r>
            <a:r>
              <a:rPr sz="2300" spc="-15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sz="23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sz="2300" spc="-5" dirty="0">
                <a:latin typeface="Times New Roman" pitchFamily="18" charset="0"/>
                <a:cs typeface="Times New Roman" pitchFamily="18" charset="0"/>
              </a:rPr>
              <a:t>technical</a:t>
            </a:r>
            <a:r>
              <a:rPr sz="23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300" spc="-10" dirty="0">
                <a:latin typeface="Times New Roman" pitchFamily="18" charset="0"/>
                <a:cs typeface="Times New Roman" pitchFamily="18" charset="0"/>
              </a:rPr>
              <a:t>writing.</a:t>
            </a:r>
            <a:endParaRPr sz="23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2516</Words>
  <Application>Microsoft Office PowerPoint</Application>
  <PresentationFormat>A4 Paper (210x297 mm)</PresentationFormat>
  <Paragraphs>171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Creative Writing  By Tanveer Ahmed Visiting Lecturer The Islamia University of Bahawalpur</vt:lpstr>
      <vt:lpstr>Defining Creative Writing </vt:lpstr>
      <vt:lpstr>What is Creative Writing?</vt:lpstr>
      <vt:lpstr>The purpose…</vt:lpstr>
      <vt:lpstr>Types of creative writing include:</vt:lpstr>
      <vt:lpstr>As you can see, some nonfiction types of writing can also  be considered creative writing.</vt:lpstr>
      <vt:lpstr>Techniques used in creative writing include:</vt:lpstr>
      <vt:lpstr>Slide 8</vt:lpstr>
      <vt:lpstr>Key Differences</vt:lpstr>
      <vt:lpstr>Imaginative Writing vs. Academic Writing</vt:lpstr>
      <vt:lpstr>Let’s look at the fundamental differences  between academic and creative writing.</vt:lpstr>
      <vt:lpstr>One kind of writing – academic writing – is rigid, procedural, purposed purely  to convey knowledge, data and information. It’s orderly, organized and follows  a formula. It is necessary. It can be dull. Anyone can master it. Everyone  should master it.</vt:lpstr>
      <vt:lpstr>Slide 13</vt:lpstr>
      <vt:lpstr>Sensory Details in Writing: Definition &amp; Examples</vt:lpstr>
      <vt:lpstr>Sensory Details Definition</vt:lpstr>
      <vt:lpstr>Slide 16</vt:lpstr>
      <vt:lpstr>Let's look at sensory details in action.  Compare the following two passages  describing a trip to the grocery store.</vt:lpstr>
      <vt:lpstr>Read this revised version with the addition of sensory details:</vt:lpstr>
      <vt:lpstr>Writing with the senses is an important part of writing well. Adjectives bring writing to life and pull the reader into the text and  help activate his or her imagination.</vt:lpstr>
      <vt:lpstr>Language use in Creative Writing</vt:lpstr>
      <vt:lpstr>I. What is Imagery?</vt:lpstr>
      <vt:lpstr>II. Examples of Imagery</vt:lpstr>
      <vt:lpstr>Imagery using sounds:</vt:lpstr>
      <vt:lpstr>Imagery using scent:</vt:lpstr>
      <vt:lpstr>Imagery using taste:</vt:lpstr>
      <vt:lpstr>Slide 26</vt:lpstr>
      <vt:lpstr>Slide 27</vt:lpstr>
      <vt:lpstr>a. Visual Imagery</vt:lpstr>
      <vt:lpstr>b. Auditory Imagery</vt:lpstr>
      <vt:lpstr>c. Olfactory Imagery</vt:lpstr>
      <vt:lpstr>d. Gustatory Imagery</vt:lpstr>
      <vt:lpstr>e. Tactile Imagery</vt:lpstr>
      <vt:lpstr>IV. The Importance of Using Imagery</vt:lpstr>
      <vt:lpstr>V. Imagery in Literature</vt:lpstr>
      <vt:lpstr>Here are a few examples of imagery in literature:</vt:lpstr>
      <vt:lpstr>This excerpt from Elizabeth Bishop’s poem “The Fish” is brimming with  visual imagery.</vt:lpstr>
      <vt:lpstr>Example 2</vt:lpstr>
      <vt:lpstr>In this excerpt from Ian McEwan’s novel Atonement, we can almost feel the cabinet and its varnished texture or the joint that  is specifically in a dovetail shape.</vt:lpstr>
      <vt:lpstr>VI. Imagery in Pop Culture</vt:lpstr>
      <vt:lpstr>Example 1 Wes Anderson’s Fantastic Mr. Fox:</vt:lpstr>
      <vt:lpstr>Slide 41</vt:lpstr>
      <vt:lpstr>Example 2: Louis Armstrong’s “What a  Wonderful World.”</vt:lpstr>
      <vt:lpstr>Slide 43</vt:lpstr>
      <vt:lpstr>VII. Related Terms</vt:lpstr>
      <vt:lpstr>Slide 45</vt:lpstr>
      <vt:lpstr>Slide 46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CLASSIC</cp:lastModifiedBy>
  <cp:revision>64</cp:revision>
  <dcterms:created xsi:type="dcterms:W3CDTF">2018-04-17T07:52:41Z</dcterms:created>
  <dcterms:modified xsi:type="dcterms:W3CDTF">2020-03-29T21:15:24Z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2018-04-17T00:00:00Z</vt:filetime>
  </property>
</Properties>
</file>